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2731294"/>
            <a:ext cx="7477601" cy="2017157"/>
          </a:xfrm>
          <a:prstGeom prst="rect">
            <a:avLst/>
          </a:prstGeom>
          <a:noFill/>
          <a:ln/>
        </p:spPr>
        <p:txBody>
          <a:bodyPr wrap="square" rtlCol="0" anchor="t"/>
          <a:lstStyle/>
          <a:p>
            <a:pPr indent="0" marL="0">
              <a:lnSpc>
                <a:spcPts val="7942"/>
              </a:lnSpc>
              <a:buNone/>
            </a:pPr>
            <a:r>
              <a:rPr lang="en-US" sz="6354" b="1" dirty="0">
                <a:solidFill>
                  <a:srgbClr val="396AF1"/>
                </a:solidFill>
                <a:latin typeface="Barlow" pitchFamily="34" charset="0"/>
                <a:ea typeface="Barlow" pitchFamily="34" charset="-122"/>
                <a:cs typeface="Barlow" pitchFamily="34" charset="-120"/>
              </a:rPr>
              <a:t>Yapay Zeka ve Duygu Analizi</a:t>
            </a:r>
            <a:endParaRPr lang="en-US" sz="6354" dirty="0"/>
          </a:p>
        </p:txBody>
      </p:sp>
      <p:sp>
        <p:nvSpPr>
          <p:cNvPr id="6" name="Text 2"/>
          <p:cNvSpPr/>
          <p:nvPr/>
        </p:nvSpPr>
        <p:spPr>
          <a:xfrm>
            <a:off x="833199" y="5081707"/>
            <a:ext cx="7477601" cy="416600"/>
          </a:xfrm>
          <a:prstGeom prst="rect">
            <a:avLst/>
          </a:prstGeom>
          <a:noFill/>
          <a:ln/>
        </p:spPr>
        <p:txBody>
          <a:bodyPr wrap="none" rtlCol="0" anchor="t"/>
          <a:lstStyle/>
          <a:p>
            <a:pPr indent="0" marL="0">
              <a:lnSpc>
                <a:spcPts val="3281"/>
              </a:lnSpc>
              <a:buNone/>
            </a:pPr>
            <a:r>
              <a:rPr lang="en-US" sz="2187" dirty="0">
                <a:solidFill>
                  <a:srgbClr val="272525"/>
                </a:solidFill>
                <a:latin typeface="Montserrat" pitchFamily="34" charset="0"/>
                <a:ea typeface="Montserrat" pitchFamily="34" charset="-122"/>
                <a:cs typeface="Montserrat" pitchFamily="34" charset="-120"/>
              </a:rPr>
              <a:t>                         Adil Can Kural</a:t>
            </a:r>
            <a:endParaRPr lang="en-US" sz="2187"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592699"/>
            <a:ext cx="5847278" cy="730806"/>
          </a:xfrm>
          <a:prstGeom prst="rect">
            <a:avLst/>
          </a:prstGeom>
          <a:noFill/>
          <a:ln/>
        </p:spPr>
        <p:txBody>
          <a:bodyPr wrap="none" rtlCol="0" anchor="t"/>
          <a:lstStyle/>
          <a:p>
            <a:pPr indent="0" marL="0">
              <a:lnSpc>
                <a:spcPts val="5755"/>
              </a:lnSpc>
              <a:buNone/>
            </a:pPr>
            <a:r>
              <a:rPr lang="en-US" sz="4604" b="1" dirty="0">
                <a:solidFill>
                  <a:srgbClr val="396AF1"/>
                </a:solidFill>
                <a:latin typeface="Barlow" pitchFamily="34" charset="0"/>
                <a:ea typeface="Barlow" pitchFamily="34" charset="-122"/>
                <a:cs typeface="Barlow" pitchFamily="34" charset="-120"/>
              </a:rPr>
              <a:t>Sonuçlar</a:t>
            </a:r>
            <a:endParaRPr lang="en-US" sz="4604" dirty="0"/>
          </a:p>
        </p:txBody>
      </p:sp>
      <p:pic>
        <p:nvPicPr>
          <p:cNvPr id="5" name="Image 1" descr="preencoded.png">    </p:cNvPr>
          <p:cNvPicPr>
            <a:picLocks noChangeAspect="1"/>
          </p:cNvPicPr>
          <p:nvPr/>
        </p:nvPicPr>
        <p:blipFill>
          <a:blip r:embed="rId2"/>
          <a:stretch>
            <a:fillRect/>
          </a:stretch>
        </p:blipFill>
        <p:spPr>
          <a:xfrm>
            <a:off x="1970008" y="2910959"/>
            <a:ext cx="10505123" cy="2666286"/>
          </a:xfrm>
          <a:prstGeom prst="rect">
            <a:avLst/>
          </a:prstGeom>
        </p:spPr>
      </p:pic>
      <p:sp>
        <p:nvSpPr>
          <p:cNvPr id="6" name="Text 2"/>
          <p:cNvSpPr/>
          <p:nvPr/>
        </p:nvSpPr>
        <p:spPr>
          <a:xfrm>
            <a:off x="1760220" y="5970270"/>
            <a:ext cx="11109960" cy="666512"/>
          </a:xfrm>
          <a:prstGeom prst="rect">
            <a:avLst/>
          </a:prstGeom>
          <a:noFill/>
          <a:ln/>
        </p:spPr>
        <p:txBody>
          <a:bodyPr wrap="square" rtlCol="0" anchor="t"/>
          <a:lstStyle/>
          <a:p>
            <a:pPr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Yani şöyle ki accuracyler düşük ama en fazla bu kadar olabiliyor.Biraz düşünecek olursak veri seti biraz sıkıntılı idi ayrıca ben biraz da lstm modelinden kaynaklı olduğunu düşünüyorum</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2777371"/>
            <a:ext cx="7477601" cy="1008578"/>
          </a:xfrm>
          <a:prstGeom prst="rect">
            <a:avLst/>
          </a:prstGeom>
          <a:noFill/>
          <a:ln/>
        </p:spPr>
        <p:txBody>
          <a:bodyPr wrap="none" rtlCol="0" anchor="t"/>
          <a:lstStyle/>
          <a:p>
            <a:pPr indent="0" marL="0">
              <a:lnSpc>
                <a:spcPts val="7942"/>
              </a:lnSpc>
              <a:buNone/>
            </a:pPr>
            <a:r>
              <a:rPr lang="en-US" sz="6354" b="1" dirty="0">
                <a:solidFill>
                  <a:srgbClr val="396AF1"/>
                </a:solidFill>
                <a:latin typeface="Barlow" pitchFamily="34" charset="0"/>
                <a:ea typeface="Barlow" pitchFamily="34" charset="-122"/>
                <a:cs typeface="Barlow" pitchFamily="34" charset="-120"/>
              </a:rPr>
              <a:t>Teşekkür</a:t>
            </a:r>
            <a:endParaRPr lang="en-US" sz="6354" dirty="0"/>
          </a:p>
        </p:txBody>
      </p:sp>
      <p:sp>
        <p:nvSpPr>
          <p:cNvPr id="6" name="Text 2"/>
          <p:cNvSpPr/>
          <p:nvPr/>
        </p:nvSpPr>
        <p:spPr>
          <a:xfrm>
            <a:off x="833199" y="4119205"/>
            <a:ext cx="7477601" cy="1333024"/>
          </a:xfrm>
          <a:prstGeom prst="rect">
            <a:avLst/>
          </a:prstGeom>
          <a:noFill/>
          <a:ln/>
        </p:spPr>
        <p:txBody>
          <a:bodyPr wrap="square" rtlCol="0" anchor="t"/>
          <a:lstStyle/>
          <a:p>
            <a:pPr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Öncelikle beni dinleyen başta Prof.Dr. Resul Daş olmak üzere, bana yardımları dokunan Arş.Gör. Alperen Dağdögen ve Doç.Dr. Özal Yıldırım'a ve beni dinleyen herkese sonsuz teşekkürlerimi sunuyorum.</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2860715"/>
            <a:ext cx="5847278" cy="730806"/>
          </a:xfrm>
          <a:prstGeom prst="rect">
            <a:avLst/>
          </a:prstGeom>
          <a:noFill/>
          <a:ln/>
        </p:spPr>
        <p:txBody>
          <a:bodyPr wrap="none" rtlCol="0" anchor="t"/>
          <a:lstStyle/>
          <a:p>
            <a:pPr indent="0" marL="0">
              <a:lnSpc>
                <a:spcPts val="5755"/>
              </a:lnSpc>
              <a:buNone/>
            </a:pPr>
            <a:r>
              <a:rPr lang="en-US" sz="4604" b="1" dirty="0">
                <a:solidFill>
                  <a:srgbClr val="396AF1"/>
                </a:solidFill>
                <a:latin typeface="Barlow" pitchFamily="34" charset="0"/>
                <a:ea typeface="Barlow" pitchFamily="34" charset="-122"/>
                <a:cs typeface="Barlow" pitchFamily="34" charset="-120"/>
              </a:rPr>
              <a:t>Projenin Amacı</a:t>
            </a:r>
            <a:endParaRPr lang="en-US" sz="4604" dirty="0"/>
          </a:p>
        </p:txBody>
      </p:sp>
      <p:sp>
        <p:nvSpPr>
          <p:cNvPr id="5" name="Text 2"/>
          <p:cNvSpPr/>
          <p:nvPr/>
        </p:nvSpPr>
        <p:spPr>
          <a:xfrm>
            <a:off x="1760220" y="4035862"/>
            <a:ext cx="11109960" cy="1333024"/>
          </a:xfrm>
          <a:prstGeom prst="rect">
            <a:avLst/>
          </a:prstGeom>
          <a:noFill/>
          <a:ln/>
        </p:spPr>
        <p:txBody>
          <a:bodyPr wrap="square" rtlCol="0" anchor="t"/>
          <a:lstStyle/>
          <a:p>
            <a:pPr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Bu proje, ses verilerini analiz ederek duygusal ve yoğunluk değişimlerini tespit etmeyi hedeflemektedir. RAVDESS veri kümesi kullanılarak, ses dosyalarından MFCC (Mel-Frekans Kepstrum Katsayıları) özellikleri çıkarılmış ve bu özellikler üzerinden eğitim yapılarak duygusal durum ve yoğunluk tahmin edilmiştir.</a:t>
            </a:r>
            <a:endParaRPr lang="en-US" sz="1750" dirty="0"/>
          </a:p>
        </p:txBody>
      </p:sp>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7620" y="0"/>
            <a:ext cx="3657600" cy="8229600"/>
          </a:xfrm>
          <a:prstGeom prst="rect">
            <a:avLst/>
          </a:prstGeom>
        </p:spPr>
      </p:pic>
      <p:sp>
        <p:nvSpPr>
          <p:cNvPr id="5" name="Text 1"/>
          <p:cNvSpPr/>
          <p:nvPr/>
        </p:nvSpPr>
        <p:spPr>
          <a:xfrm>
            <a:off x="4490799" y="1191220"/>
            <a:ext cx="9306401" cy="1461611"/>
          </a:xfrm>
          <a:prstGeom prst="rect">
            <a:avLst/>
          </a:prstGeom>
          <a:noFill/>
          <a:ln/>
        </p:spPr>
        <p:txBody>
          <a:bodyPr wrap="square" rtlCol="0" anchor="t"/>
          <a:lstStyle/>
          <a:p>
            <a:pPr indent="0" marL="0">
              <a:lnSpc>
                <a:spcPts val="5755"/>
              </a:lnSpc>
              <a:buNone/>
            </a:pPr>
            <a:r>
              <a:rPr lang="en-US" sz="4604" b="1" dirty="0">
                <a:solidFill>
                  <a:srgbClr val="396AF1"/>
                </a:solidFill>
                <a:latin typeface="Barlow" pitchFamily="34" charset="0"/>
                <a:ea typeface="Barlow" pitchFamily="34" charset="-122"/>
                <a:cs typeface="Barlow" pitchFamily="34" charset="-120"/>
              </a:rPr>
              <a:t>Duygu ve Duygu Yoğunluğu Analizi Nedir?</a:t>
            </a:r>
            <a:endParaRPr lang="en-US" sz="4604" dirty="0"/>
          </a:p>
        </p:txBody>
      </p:sp>
      <p:sp>
        <p:nvSpPr>
          <p:cNvPr id="6" name="Shape 2"/>
          <p:cNvSpPr/>
          <p:nvPr/>
        </p:nvSpPr>
        <p:spPr>
          <a:xfrm>
            <a:off x="4490799" y="3236000"/>
            <a:ext cx="388739" cy="388739"/>
          </a:xfrm>
          <a:prstGeom prst="roundRect">
            <a:avLst>
              <a:gd name="adj" fmla="val 34295"/>
            </a:avLst>
          </a:prstGeom>
          <a:solidFill>
            <a:srgbClr val="EEEFF5"/>
          </a:solidFill>
          <a:ln/>
        </p:spPr>
      </p:sp>
      <p:sp>
        <p:nvSpPr>
          <p:cNvPr id="7" name="Text 3"/>
          <p:cNvSpPr/>
          <p:nvPr/>
        </p:nvSpPr>
        <p:spPr>
          <a:xfrm>
            <a:off x="5101709" y="3236000"/>
            <a:ext cx="2923580" cy="365522"/>
          </a:xfrm>
          <a:prstGeom prst="rect">
            <a:avLst/>
          </a:prstGeom>
          <a:noFill/>
          <a:ln/>
        </p:spPr>
        <p:txBody>
          <a:bodyPr wrap="none" rtlCol="0" anchor="t"/>
          <a:lstStyle/>
          <a:p>
            <a:pPr indent="0" marL="0">
              <a:lnSpc>
                <a:spcPts val="2878"/>
              </a:lnSpc>
              <a:buNone/>
            </a:pPr>
            <a:r>
              <a:rPr lang="en-US" sz="2302" b="1" dirty="0">
                <a:solidFill>
                  <a:srgbClr val="396AF1"/>
                </a:solidFill>
                <a:latin typeface="Barlow" pitchFamily="34" charset="0"/>
                <a:ea typeface="Barlow" pitchFamily="34" charset="-122"/>
                <a:cs typeface="Barlow" pitchFamily="34" charset="-120"/>
              </a:rPr>
              <a:t>Duygu Analizi</a:t>
            </a:r>
            <a:endParaRPr lang="en-US" sz="2302" dirty="0"/>
          </a:p>
        </p:txBody>
      </p:sp>
      <p:sp>
        <p:nvSpPr>
          <p:cNvPr id="8" name="Text 4"/>
          <p:cNvSpPr/>
          <p:nvPr/>
        </p:nvSpPr>
        <p:spPr>
          <a:xfrm>
            <a:off x="5101709" y="3734753"/>
            <a:ext cx="3931206" cy="1666280"/>
          </a:xfrm>
          <a:prstGeom prst="rect">
            <a:avLst/>
          </a:prstGeom>
          <a:noFill/>
          <a:ln/>
        </p:spPr>
        <p:txBody>
          <a:bodyPr wrap="square" rtlCol="0" anchor="t"/>
          <a:lstStyle/>
          <a:p>
            <a:pPr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Duygu analizi, metin, ses ve görüntülerden kişilerin duygularını ve ruh hallerini otomatik olarak tespit etme ve sınıflandırma işlemidir.</a:t>
            </a:r>
            <a:endParaRPr lang="en-US" sz="1750" dirty="0"/>
          </a:p>
        </p:txBody>
      </p:sp>
      <p:sp>
        <p:nvSpPr>
          <p:cNvPr id="9" name="Shape 5"/>
          <p:cNvSpPr/>
          <p:nvPr/>
        </p:nvSpPr>
        <p:spPr>
          <a:xfrm>
            <a:off x="9255085" y="3236000"/>
            <a:ext cx="388739" cy="388739"/>
          </a:xfrm>
          <a:prstGeom prst="roundRect">
            <a:avLst>
              <a:gd name="adj" fmla="val 34295"/>
            </a:avLst>
          </a:prstGeom>
          <a:solidFill>
            <a:srgbClr val="EEEFF5"/>
          </a:solidFill>
          <a:ln/>
        </p:spPr>
      </p:sp>
      <p:sp>
        <p:nvSpPr>
          <p:cNvPr id="10" name="Text 6"/>
          <p:cNvSpPr/>
          <p:nvPr/>
        </p:nvSpPr>
        <p:spPr>
          <a:xfrm>
            <a:off x="9865995" y="3236000"/>
            <a:ext cx="2923580" cy="365522"/>
          </a:xfrm>
          <a:prstGeom prst="rect">
            <a:avLst/>
          </a:prstGeom>
          <a:noFill/>
          <a:ln/>
        </p:spPr>
        <p:txBody>
          <a:bodyPr wrap="none" rtlCol="0" anchor="t"/>
          <a:lstStyle/>
          <a:p>
            <a:pPr indent="0" marL="0">
              <a:lnSpc>
                <a:spcPts val="2878"/>
              </a:lnSpc>
              <a:buNone/>
            </a:pPr>
            <a:r>
              <a:rPr lang="en-US" sz="2302" b="1" dirty="0">
                <a:solidFill>
                  <a:srgbClr val="396AF1"/>
                </a:solidFill>
                <a:latin typeface="Barlow" pitchFamily="34" charset="0"/>
                <a:ea typeface="Barlow" pitchFamily="34" charset="-122"/>
                <a:cs typeface="Barlow" pitchFamily="34" charset="-120"/>
              </a:rPr>
              <a:t>Duygu Yoğunluğu</a:t>
            </a:r>
            <a:endParaRPr lang="en-US" sz="2302" dirty="0"/>
          </a:p>
        </p:txBody>
      </p:sp>
      <p:sp>
        <p:nvSpPr>
          <p:cNvPr id="11" name="Text 7"/>
          <p:cNvSpPr/>
          <p:nvPr/>
        </p:nvSpPr>
        <p:spPr>
          <a:xfrm>
            <a:off x="9865995" y="3734753"/>
            <a:ext cx="3931206" cy="1333024"/>
          </a:xfrm>
          <a:prstGeom prst="rect">
            <a:avLst/>
          </a:prstGeom>
          <a:noFill/>
          <a:ln/>
        </p:spPr>
        <p:txBody>
          <a:bodyPr wrap="square" rtlCol="0" anchor="t"/>
          <a:lstStyle/>
          <a:p>
            <a:pPr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Duygu yoğunluğu, saptanan duygunun şiddetinin ölçülmesidir. Bu, duygunun ne kadar güçlü hissedildiğini belirler.</a:t>
            </a:r>
            <a:endParaRPr lang="en-US" sz="1750" dirty="0"/>
          </a:p>
        </p:txBody>
      </p:sp>
      <p:sp>
        <p:nvSpPr>
          <p:cNvPr id="12" name="Shape 8"/>
          <p:cNvSpPr/>
          <p:nvPr/>
        </p:nvSpPr>
        <p:spPr>
          <a:xfrm>
            <a:off x="4490799" y="5873115"/>
            <a:ext cx="388739" cy="388739"/>
          </a:xfrm>
          <a:prstGeom prst="roundRect">
            <a:avLst>
              <a:gd name="adj" fmla="val 34295"/>
            </a:avLst>
          </a:prstGeom>
          <a:solidFill>
            <a:srgbClr val="EEEFF5"/>
          </a:solidFill>
          <a:ln/>
        </p:spPr>
      </p:sp>
      <p:sp>
        <p:nvSpPr>
          <p:cNvPr id="13" name="Text 9"/>
          <p:cNvSpPr/>
          <p:nvPr/>
        </p:nvSpPr>
        <p:spPr>
          <a:xfrm>
            <a:off x="5101709" y="5873115"/>
            <a:ext cx="2923580" cy="365522"/>
          </a:xfrm>
          <a:prstGeom prst="rect">
            <a:avLst/>
          </a:prstGeom>
          <a:noFill/>
          <a:ln/>
        </p:spPr>
        <p:txBody>
          <a:bodyPr wrap="none" rtlCol="0" anchor="t"/>
          <a:lstStyle/>
          <a:p>
            <a:pPr indent="0" marL="0">
              <a:lnSpc>
                <a:spcPts val="2878"/>
              </a:lnSpc>
              <a:buNone/>
            </a:pPr>
            <a:r>
              <a:rPr lang="en-US" sz="2302" b="1" dirty="0">
                <a:solidFill>
                  <a:srgbClr val="396AF1"/>
                </a:solidFill>
                <a:latin typeface="Barlow" pitchFamily="34" charset="0"/>
                <a:ea typeface="Barlow" pitchFamily="34" charset="-122"/>
                <a:cs typeface="Barlow" pitchFamily="34" charset="-120"/>
              </a:rPr>
              <a:t>Uygulama Alanları</a:t>
            </a:r>
            <a:endParaRPr lang="en-US" sz="2302" dirty="0"/>
          </a:p>
        </p:txBody>
      </p:sp>
      <p:sp>
        <p:nvSpPr>
          <p:cNvPr id="14" name="Text 10"/>
          <p:cNvSpPr/>
          <p:nvPr/>
        </p:nvSpPr>
        <p:spPr>
          <a:xfrm>
            <a:off x="5101709" y="6371868"/>
            <a:ext cx="8695492" cy="666512"/>
          </a:xfrm>
          <a:prstGeom prst="rect">
            <a:avLst/>
          </a:prstGeom>
          <a:noFill/>
          <a:ln/>
        </p:spPr>
        <p:txBody>
          <a:bodyPr wrap="square" rtlCol="0" anchor="t"/>
          <a:lstStyle/>
          <a:p>
            <a:pPr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Duygu analizi, pazarlama, müşteri hizmetleri, insan kaynakları ve sağlık gibi birçok alanda kullanılabilir.</a:t>
            </a:r>
            <a:endParaRPr lang="en-US" sz="17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237774"/>
            <a:ext cx="5847278" cy="730806"/>
          </a:xfrm>
          <a:prstGeom prst="rect">
            <a:avLst/>
          </a:prstGeom>
          <a:noFill/>
          <a:ln/>
        </p:spPr>
        <p:txBody>
          <a:bodyPr wrap="none" rtlCol="0" anchor="t"/>
          <a:lstStyle/>
          <a:p>
            <a:pPr indent="0" marL="0">
              <a:lnSpc>
                <a:spcPts val="5755"/>
              </a:lnSpc>
              <a:buNone/>
            </a:pPr>
            <a:r>
              <a:rPr lang="en-US" sz="4604" b="1" dirty="0">
                <a:solidFill>
                  <a:srgbClr val="396AF1"/>
                </a:solidFill>
                <a:latin typeface="Barlow" pitchFamily="34" charset="0"/>
                <a:ea typeface="Barlow" pitchFamily="34" charset="-122"/>
                <a:cs typeface="Barlow" pitchFamily="34" charset="-120"/>
              </a:rPr>
              <a:t>Veri Kümesi Tanıtımı</a:t>
            </a:r>
            <a:endParaRPr lang="en-US" sz="4604" dirty="0"/>
          </a:p>
        </p:txBody>
      </p:sp>
      <p:sp>
        <p:nvSpPr>
          <p:cNvPr id="5" name="Text 2"/>
          <p:cNvSpPr/>
          <p:nvPr/>
        </p:nvSpPr>
        <p:spPr>
          <a:xfrm>
            <a:off x="1760220" y="2501741"/>
            <a:ext cx="2953583" cy="3665815"/>
          </a:xfrm>
          <a:prstGeom prst="rect">
            <a:avLst/>
          </a:prstGeom>
          <a:noFill/>
          <a:ln/>
        </p:spPr>
        <p:txBody>
          <a:bodyPr wrap="square" rtlCol="0" anchor="t"/>
          <a:lstStyle/>
          <a:p>
            <a:pPr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Bu projede RAVDESS veri kümesi kullanıldı. Bu veri kümesi, farklı duygusal durumları ve yoğunlukları içeren konuşma kayıtlarından oluşmaktadır. Veri seti, çeşitli aktörlerin farklı duygusal ifadelerle söyledikleri cümleleri içermektedir.</a:t>
            </a:r>
            <a:endParaRPr lang="en-US" sz="1750" dirty="0"/>
          </a:p>
        </p:txBody>
      </p:sp>
      <p:pic>
        <p:nvPicPr>
          <p:cNvPr id="6" name="Image 1" descr="preencoded.png">    </p:cNvPr>
          <p:cNvPicPr>
            <a:picLocks noChangeAspect="1"/>
          </p:cNvPicPr>
          <p:nvPr/>
        </p:nvPicPr>
        <p:blipFill>
          <a:blip r:embed="rId2"/>
          <a:stretch>
            <a:fillRect/>
          </a:stretch>
        </p:blipFill>
        <p:spPr>
          <a:xfrm>
            <a:off x="5263396" y="2551748"/>
            <a:ext cx="7614285" cy="4190048"/>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3143131" y="459700"/>
            <a:ext cx="4391501" cy="548878"/>
          </a:xfrm>
          <a:prstGeom prst="rect">
            <a:avLst/>
          </a:prstGeom>
          <a:noFill/>
          <a:ln/>
        </p:spPr>
        <p:txBody>
          <a:bodyPr wrap="none" rtlCol="0" anchor="t"/>
          <a:lstStyle/>
          <a:p>
            <a:pPr indent="0" marL="0">
              <a:lnSpc>
                <a:spcPts val="4322"/>
              </a:lnSpc>
              <a:buNone/>
            </a:pPr>
            <a:r>
              <a:rPr lang="en-US" sz="3458" b="1" dirty="0">
                <a:solidFill>
                  <a:srgbClr val="396AF1"/>
                </a:solidFill>
                <a:latin typeface="Barlow" pitchFamily="34" charset="0"/>
                <a:ea typeface="Barlow" pitchFamily="34" charset="-122"/>
                <a:cs typeface="Barlow" pitchFamily="34" charset="-120"/>
              </a:rPr>
              <a:t>Veri İşleme</a:t>
            </a:r>
            <a:endParaRPr lang="en-US" sz="3458" dirty="0"/>
          </a:p>
        </p:txBody>
      </p:sp>
      <p:sp>
        <p:nvSpPr>
          <p:cNvPr id="5" name="Text 2"/>
          <p:cNvSpPr/>
          <p:nvPr/>
        </p:nvSpPr>
        <p:spPr>
          <a:xfrm>
            <a:off x="3143131" y="1408986"/>
            <a:ext cx="3968472" cy="1251942"/>
          </a:xfrm>
          <a:prstGeom prst="rect">
            <a:avLst/>
          </a:prstGeom>
          <a:noFill/>
          <a:ln/>
        </p:spPr>
        <p:txBody>
          <a:bodyPr wrap="square" rtlCol="0" anchor="t"/>
          <a:lstStyle/>
          <a:p>
            <a:pPr indent="0" marL="0">
              <a:lnSpc>
                <a:spcPts val="1971"/>
              </a:lnSpc>
              <a:buNone/>
            </a:pPr>
            <a:r>
              <a:rPr lang="en-US" sz="1314" b="1" dirty="0">
                <a:solidFill>
                  <a:srgbClr val="272525"/>
                </a:solidFill>
                <a:latin typeface="Montserrat" pitchFamily="34" charset="0"/>
                <a:ea typeface="Montserrat" pitchFamily="34" charset="-122"/>
                <a:cs typeface="Montserrat" pitchFamily="34" charset="-120"/>
              </a:rPr>
              <a:t>MFCC:</a:t>
            </a:r>
            <a:pPr indent="0" marL="0">
              <a:lnSpc>
                <a:spcPts val="1971"/>
              </a:lnSpc>
              <a:buNone/>
            </a:pPr>
            <a:r>
              <a:rPr lang="en-US" sz="1314" dirty="0">
                <a:solidFill>
                  <a:srgbClr val="272525"/>
                </a:solidFill>
                <a:latin typeface="Montserrat" pitchFamily="34" charset="0"/>
                <a:ea typeface="Montserrat" pitchFamily="34" charset="-122"/>
                <a:cs typeface="Montserrat" pitchFamily="34" charset="-120"/>
              </a:rPr>
              <a:t> MFCC (Mel-Frekans Kepstrum Katsayıları), sesin zaman-frekans temsilini elde etmede kullanılır ve sesin insan kulağı tarafından nasıl algılandığını modellemeye çalışır.</a:t>
            </a:r>
            <a:endParaRPr lang="en-US" sz="1314" dirty="0"/>
          </a:p>
        </p:txBody>
      </p:sp>
      <p:sp>
        <p:nvSpPr>
          <p:cNvPr id="6" name="Text 3"/>
          <p:cNvSpPr/>
          <p:nvPr/>
        </p:nvSpPr>
        <p:spPr>
          <a:xfrm>
            <a:off x="3143131" y="2811066"/>
            <a:ext cx="3968472" cy="250388"/>
          </a:xfrm>
          <a:prstGeom prst="rect">
            <a:avLst/>
          </a:prstGeom>
          <a:noFill/>
          <a:ln/>
        </p:spPr>
        <p:txBody>
          <a:bodyPr wrap="none" rtlCol="0" anchor="t"/>
          <a:lstStyle/>
          <a:p>
            <a:pPr indent="0" marL="0">
              <a:lnSpc>
                <a:spcPts val="1971"/>
              </a:lnSpc>
              <a:buNone/>
            </a:pPr>
            <a:r>
              <a:rPr lang="en-US" sz="1314" b="1" dirty="0">
                <a:solidFill>
                  <a:srgbClr val="272525"/>
                </a:solidFill>
                <a:latin typeface="Montserrat" pitchFamily="34" charset="0"/>
                <a:ea typeface="Montserrat" pitchFamily="34" charset="-122"/>
                <a:cs typeface="Montserrat" pitchFamily="34" charset="-120"/>
              </a:rPr>
              <a:t>Özellik Çıkarma:</a:t>
            </a:r>
            <a:endParaRPr lang="en-US" sz="1314" dirty="0"/>
          </a:p>
        </p:txBody>
      </p:sp>
      <p:sp>
        <p:nvSpPr>
          <p:cNvPr id="7" name="Text 4"/>
          <p:cNvSpPr/>
          <p:nvPr/>
        </p:nvSpPr>
        <p:spPr>
          <a:xfrm>
            <a:off x="3409950" y="3211592"/>
            <a:ext cx="3701653" cy="751165"/>
          </a:xfrm>
          <a:prstGeom prst="rect">
            <a:avLst/>
          </a:prstGeom>
          <a:noFill/>
          <a:ln/>
        </p:spPr>
        <p:txBody>
          <a:bodyPr wrap="square" rtlCol="0" anchor="t"/>
          <a:lstStyle/>
          <a:p>
            <a:pPr algn="l" marL="342900" indent="-342900">
              <a:lnSpc>
                <a:spcPts val="1971"/>
              </a:lnSpc>
              <a:buSzPct val="100000"/>
              <a:buChar char="•"/>
            </a:pPr>
            <a:r>
              <a:rPr lang="en-US" sz="1314" dirty="0">
                <a:solidFill>
                  <a:srgbClr val="272525"/>
                </a:solidFill>
                <a:highlight>
                  <a:srgbClr val="E5E7FF"/>
                </a:highlight>
                <a:latin typeface="Consolas" pitchFamily="34" charset="0"/>
                <a:ea typeface="Consolas" pitchFamily="34" charset="-122"/>
                <a:cs typeface="Consolas" pitchFamily="34" charset="-120"/>
              </a:rPr>
              <a:t>extract_features(data, sample_rate, n_mfcc=13)</a:t>
            </a:r>
            <a:pPr algn="l" indent="0" marL="0">
              <a:lnSpc>
                <a:spcPts val="1971"/>
              </a:lnSpc>
              <a:buNone/>
            </a:pPr>
            <a:r>
              <a:rPr lang="en-US" sz="1314" dirty="0">
                <a:solidFill>
                  <a:srgbClr val="272525"/>
                </a:solidFill>
                <a:latin typeface="Montserrat" pitchFamily="34" charset="0"/>
                <a:ea typeface="Montserrat" pitchFamily="34" charset="-122"/>
                <a:cs typeface="Montserrat" pitchFamily="34" charset="-120"/>
              </a:rPr>
              <a:t>: Bu fonksiyon, verilen ses verisinden MFCC özelliklerini çıkarır.</a:t>
            </a:r>
            <a:endParaRPr lang="en-US" sz="1314" dirty="0"/>
          </a:p>
        </p:txBody>
      </p:sp>
      <p:sp>
        <p:nvSpPr>
          <p:cNvPr id="8" name="Text 5"/>
          <p:cNvSpPr/>
          <p:nvPr/>
        </p:nvSpPr>
        <p:spPr>
          <a:xfrm>
            <a:off x="3409950" y="4021098"/>
            <a:ext cx="3701653" cy="1001554"/>
          </a:xfrm>
          <a:prstGeom prst="rect">
            <a:avLst/>
          </a:prstGeom>
          <a:noFill/>
          <a:ln/>
        </p:spPr>
        <p:txBody>
          <a:bodyPr wrap="square" rtlCol="0" anchor="t"/>
          <a:lstStyle/>
          <a:p>
            <a:pPr algn="l" marL="342900" indent="-342900">
              <a:lnSpc>
                <a:spcPts val="1971"/>
              </a:lnSpc>
              <a:buSzPct val="100000"/>
              <a:buChar char="•"/>
            </a:pPr>
            <a:r>
              <a:rPr lang="en-US" sz="1314" dirty="0">
                <a:solidFill>
                  <a:srgbClr val="272525"/>
                </a:solidFill>
                <a:highlight>
                  <a:srgbClr val="E5E7FF"/>
                </a:highlight>
                <a:latin typeface="Consolas" pitchFamily="34" charset="0"/>
                <a:ea typeface="Consolas" pitchFamily="34" charset="-122"/>
                <a:cs typeface="Consolas" pitchFamily="34" charset="-120"/>
              </a:rPr>
              <a:t>get_features(path, duration=2.5, offset=0.5, n_mfcc=13)</a:t>
            </a:r>
            <a:pPr algn="l" indent="0" marL="0">
              <a:lnSpc>
                <a:spcPts val="1971"/>
              </a:lnSpc>
              <a:buNone/>
            </a:pPr>
            <a:r>
              <a:rPr lang="en-US" sz="1314" dirty="0">
                <a:solidFill>
                  <a:srgbClr val="272525"/>
                </a:solidFill>
                <a:latin typeface="Montserrat" pitchFamily="34" charset="0"/>
                <a:ea typeface="Montserrat" pitchFamily="34" charset="-122"/>
                <a:cs typeface="Montserrat" pitchFamily="34" charset="-120"/>
              </a:rPr>
              <a:t>: Bu fonksiyon, belirli bir dosya yolundan ses verisini yükler, belirtilen süre ve öteleme ile özellikleri çıkarır.</a:t>
            </a:r>
            <a:endParaRPr lang="en-US" sz="1314" dirty="0"/>
          </a:p>
        </p:txBody>
      </p:sp>
      <p:sp>
        <p:nvSpPr>
          <p:cNvPr id="9" name="Text 6"/>
          <p:cNvSpPr/>
          <p:nvPr/>
        </p:nvSpPr>
        <p:spPr>
          <a:xfrm>
            <a:off x="3143131" y="5172789"/>
            <a:ext cx="3968472" cy="250388"/>
          </a:xfrm>
          <a:prstGeom prst="rect">
            <a:avLst/>
          </a:prstGeom>
          <a:noFill/>
          <a:ln/>
        </p:spPr>
        <p:txBody>
          <a:bodyPr wrap="none" rtlCol="0" anchor="t"/>
          <a:lstStyle/>
          <a:p>
            <a:pPr indent="0" marL="0">
              <a:lnSpc>
                <a:spcPts val="1971"/>
              </a:lnSpc>
              <a:buNone/>
            </a:pPr>
            <a:r>
              <a:rPr lang="en-US" sz="1314" b="1" dirty="0">
                <a:solidFill>
                  <a:srgbClr val="272525"/>
                </a:solidFill>
                <a:latin typeface="Montserrat" pitchFamily="34" charset="0"/>
                <a:ea typeface="Montserrat" pitchFamily="34" charset="-122"/>
                <a:cs typeface="Montserrat" pitchFamily="34" charset="-120"/>
              </a:rPr>
              <a:t>Veri Ön İşleme:</a:t>
            </a:r>
            <a:endParaRPr lang="en-US" sz="1314" dirty="0"/>
          </a:p>
        </p:txBody>
      </p:sp>
      <p:sp>
        <p:nvSpPr>
          <p:cNvPr id="10" name="Text 7"/>
          <p:cNvSpPr/>
          <p:nvPr/>
        </p:nvSpPr>
        <p:spPr>
          <a:xfrm>
            <a:off x="3409950" y="5573316"/>
            <a:ext cx="3701653" cy="500777"/>
          </a:xfrm>
          <a:prstGeom prst="rect">
            <a:avLst/>
          </a:prstGeom>
          <a:noFill/>
          <a:ln/>
        </p:spPr>
        <p:txBody>
          <a:bodyPr wrap="square" rtlCol="0" anchor="t"/>
          <a:lstStyle/>
          <a:p>
            <a:pPr algn="l" marL="342900" indent="-342900">
              <a:lnSpc>
                <a:spcPts val="1971"/>
              </a:lnSpc>
              <a:buSzPct val="100000"/>
              <a:buChar char="•"/>
            </a:pPr>
            <a:r>
              <a:rPr lang="en-US" sz="1314" dirty="0">
                <a:solidFill>
                  <a:srgbClr val="272525"/>
                </a:solidFill>
                <a:latin typeface="Montserrat" pitchFamily="34" charset="0"/>
                <a:ea typeface="Montserrat" pitchFamily="34" charset="-122"/>
                <a:cs typeface="Montserrat" pitchFamily="34" charset="-120"/>
              </a:rPr>
              <a:t>Standartlaştırma, verilerin aynı ölçeğe getirilmesi için kullanıldı.</a:t>
            </a:r>
            <a:endParaRPr lang="en-US" sz="1314" dirty="0"/>
          </a:p>
        </p:txBody>
      </p:sp>
      <p:sp>
        <p:nvSpPr>
          <p:cNvPr id="11" name="Text 8"/>
          <p:cNvSpPr/>
          <p:nvPr/>
        </p:nvSpPr>
        <p:spPr>
          <a:xfrm>
            <a:off x="3409950" y="6132433"/>
            <a:ext cx="3701653" cy="500777"/>
          </a:xfrm>
          <a:prstGeom prst="rect">
            <a:avLst/>
          </a:prstGeom>
          <a:noFill/>
          <a:ln/>
        </p:spPr>
        <p:txBody>
          <a:bodyPr wrap="square" rtlCol="0" anchor="t"/>
          <a:lstStyle/>
          <a:p>
            <a:pPr algn="l" marL="342900" indent="-342900">
              <a:lnSpc>
                <a:spcPts val="1971"/>
              </a:lnSpc>
              <a:buSzPct val="100000"/>
              <a:buChar char="•"/>
            </a:pPr>
            <a:r>
              <a:rPr lang="en-US" sz="1314" dirty="0">
                <a:solidFill>
                  <a:srgbClr val="272525"/>
                </a:solidFill>
                <a:latin typeface="Montserrat" pitchFamily="34" charset="0"/>
                <a:ea typeface="Montserrat" pitchFamily="34" charset="-122"/>
                <a:cs typeface="Montserrat" pitchFamily="34" charset="-120"/>
              </a:rPr>
              <a:t>Duygu ve yoğunluk etiketleri one-hot encoding ile sayısal verilere dönüştürüldü.</a:t>
            </a:r>
            <a:endParaRPr lang="en-US" sz="1314" dirty="0"/>
          </a:p>
        </p:txBody>
      </p:sp>
      <p:pic>
        <p:nvPicPr>
          <p:cNvPr id="12" name="Image 1" descr="preencoded.png">    </p:cNvPr>
          <p:cNvPicPr>
            <a:picLocks noChangeAspect="1"/>
          </p:cNvPicPr>
          <p:nvPr/>
        </p:nvPicPr>
        <p:blipFill>
          <a:blip r:embed="rId2"/>
          <a:stretch>
            <a:fillRect/>
          </a:stretch>
        </p:blipFill>
        <p:spPr>
          <a:xfrm>
            <a:off x="7526179" y="1446490"/>
            <a:ext cx="3968472" cy="2944773"/>
          </a:xfrm>
          <a:prstGeom prst="rect">
            <a:avLst/>
          </a:prstGeom>
        </p:spPr>
      </p:pic>
      <p:pic>
        <p:nvPicPr>
          <p:cNvPr id="13" name="Image 2" descr="preencoded.png">    </p:cNvPr>
          <p:cNvPicPr>
            <a:picLocks noChangeAspect="1"/>
          </p:cNvPicPr>
          <p:nvPr/>
        </p:nvPicPr>
        <p:blipFill>
          <a:blip r:embed="rId3"/>
          <a:stretch>
            <a:fillRect/>
          </a:stretch>
        </p:blipFill>
        <p:spPr>
          <a:xfrm>
            <a:off x="7526179" y="4578906"/>
            <a:ext cx="3968472" cy="3003352"/>
          </a:xfrm>
          <a:prstGeom prst="rect">
            <a:avLst/>
          </a:prstGeom>
        </p:spPr>
      </p:pic>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716524"/>
            <a:ext cx="6135410" cy="730806"/>
          </a:xfrm>
          <a:prstGeom prst="rect">
            <a:avLst/>
          </a:prstGeom>
          <a:noFill/>
          <a:ln/>
        </p:spPr>
        <p:txBody>
          <a:bodyPr wrap="none" rtlCol="0" anchor="t"/>
          <a:lstStyle/>
          <a:p>
            <a:pPr indent="0" marL="0">
              <a:lnSpc>
                <a:spcPts val="5755"/>
              </a:lnSpc>
              <a:buNone/>
            </a:pPr>
            <a:r>
              <a:rPr lang="en-US" sz="4604" b="1" dirty="0">
                <a:solidFill>
                  <a:srgbClr val="396AF1"/>
                </a:solidFill>
                <a:latin typeface="Barlow" pitchFamily="34" charset="0"/>
                <a:ea typeface="Barlow" pitchFamily="34" charset="-122"/>
                <a:cs typeface="Barlow" pitchFamily="34" charset="-120"/>
              </a:rPr>
              <a:t>Kullanılan Kütüphaneler</a:t>
            </a:r>
            <a:endParaRPr lang="en-US" sz="4604" dirty="0"/>
          </a:p>
        </p:txBody>
      </p:sp>
      <p:sp>
        <p:nvSpPr>
          <p:cNvPr id="5" name="Text 2"/>
          <p:cNvSpPr/>
          <p:nvPr/>
        </p:nvSpPr>
        <p:spPr>
          <a:xfrm>
            <a:off x="2115622" y="2891671"/>
            <a:ext cx="10754558" cy="333256"/>
          </a:xfrm>
          <a:prstGeom prst="rect">
            <a:avLst/>
          </a:prstGeom>
          <a:noFill/>
          <a:ln/>
        </p:spPr>
        <p:txBody>
          <a:bodyPr wrap="none" rtlCol="0" anchor="t"/>
          <a:lstStyle/>
          <a:p>
            <a:pPr algn="l" marL="342900" indent="-342900">
              <a:lnSpc>
                <a:spcPts val="2624"/>
              </a:lnSpc>
              <a:buSzPct val="100000"/>
              <a:buChar char="•"/>
            </a:pPr>
            <a:r>
              <a:rPr lang="en-US" sz="1750" b="1" dirty="0">
                <a:solidFill>
                  <a:srgbClr val="272525"/>
                </a:solidFill>
                <a:latin typeface="Montserrat" pitchFamily="34" charset="0"/>
                <a:ea typeface="Montserrat" pitchFamily="34" charset="-122"/>
                <a:cs typeface="Montserrat" pitchFamily="34" charset="-120"/>
              </a:rPr>
              <a:t>pandas</a:t>
            </a:r>
            <a:pPr algn="l"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 Veri manipülasyonu ve analizi için kullanılır.</a:t>
            </a:r>
            <a:endParaRPr lang="en-US" sz="1750" dirty="0"/>
          </a:p>
        </p:txBody>
      </p:sp>
      <p:sp>
        <p:nvSpPr>
          <p:cNvPr id="6" name="Text 3"/>
          <p:cNvSpPr/>
          <p:nvPr/>
        </p:nvSpPr>
        <p:spPr>
          <a:xfrm>
            <a:off x="2115622" y="3302675"/>
            <a:ext cx="10754558" cy="333256"/>
          </a:xfrm>
          <a:prstGeom prst="rect">
            <a:avLst/>
          </a:prstGeom>
          <a:noFill/>
          <a:ln/>
        </p:spPr>
        <p:txBody>
          <a:bodyPr wrap="none" rtlCol="0" anchor="t"/>
          <a:lstStyle/>
          <a:p>
            <a:pPr algn="l" marL="342900" indent="-342900">
              <a:lnSpc>
                <a:spcPts val="2624"/>
              </a:lnSpc>
              <a:buSzPct val="100000"/>
              <a:buChar char="•"/>
            </a:pPr>
            <a:r>
              <a:rPr lang="en-US" sz="1750" b="1" dirty="0">
                <a:solidFill>
                  <a:srgbClr val="272525"/>
                </a:solidFill>
                <a:latin typeface="Montserrat" pitchFamily="34" charset="0"/>
                <a:ea typeface="Montserrat" pitchFamily="34" charset="-122"/>
                <a:cs typeface="Montserrat" pitchFamily="34" charset="-120"/>
              </a:rPr>
              <a:t>numpy</a:t>
            </a:r>
            <a:pPr algn="l"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 Sayısal hesaplamalar ve dizi işlemleri için kullanılır.</a:t>
            </a:r>
            <a:endParaRPr lang="en-US" sz="1750" dirty="0"/>
          </a:p>
        </p:txBody>
      </p:sp>
      <p:sp>
        <p:nvSpPr>
          <p:cNvPr id="7" name="Text 4"/>
          <p:cNvSpPr/>
          <p:nvPr/>
        </p:nvSpPr>
        <p:spPr>
          <a:xfrm>
            <a:off x="2115622" y="3713678"/>
            <a:ext cx="10754558" cy="333256"/>
          </a:xfrm>
          <a:prstGeom prst="rect">
            <a:avLst/>
          </a:prstGeom>
          <a:noFill/>
          <a:ln/>
        </p:spPr>
        <p:txBody>
          <a:bodyPr wrap="none" rtlCol="0" anchor="t"/>
          <a:lstStyle/>
          <a:p>
            <a:pPr algn="l" marL="342900" indent="-342900">
              <a:lnSpc>
                <a:spcPts val="2624"/>
              </a:lnSpc>
              <a:buSzPct val="100000"/>
              <a:buChar char="•"/>
            </a:pPr>
            <a:r>
              <a:rPr lang="en-US" sz="1750" b="1" dirty="0">
                <a:solidFill>
                  <a:srgbClr val="272525"/>
                </a:solidFill>
                <a:latin typeface="Montserrat" pitchFamily="34" charset="0"/>
                <a:ea typeface="Montserrat" pitchFamily="34" charset="-122"/>
                <a:cs typeface="Montserrat" pitchFamily="34" charset="-120"/>
              </a:rPr>
              <a:t>os, sys</a:t>
            </a:r>
            <a:pPr algn="l"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 Dosya sistemi işlemleri ve sistemle ilgili işlemler için kullanılır.</a:t>
            </a:r>
            <a:endParaRPr lang="en-US" sz="1750" dirty="0"/>
          </a:p>
        </p:txBody>
      </p:sp>
      <p:sp>
        <p:nvSpPr>
          <p:cNvPr id="8" name="Text 5"/>
          <p:cNvSpPr/>
          <p:nvPr/>
        </p:nvSpPr>
        <p:spPr>
          <a:xfrm>
            <a:off x="2115622" y="4124682"/>
            <a:ext cx="10754558" cy="333256"/>
          </a:xfrm>
          <a:prstGeom prst="rect">
            <a:avLst/>
          </a:prstGeom>
          <a:noFill/>
          <a:ln/>
        </p:spPr>
        <p:txBody>
          <a:bodyPr wrap="none" rtlCol="0" anchor="t"/>
          <a:lstStyle/>
          <a:p>
            <a:pPr algn="l" marL="342900" indent="-342900">
              <a:lnSpc>
                <a:spcPts val="2624"/>
              </a:lnSpc>
              <a:buSzPct val="100000"/>
              <a:buChar char="•"/>
            </a:pPr>
            <a:r>
              <a:rPr lang="en-US" sz="1750" b="1" dirty="0">
                <a:solidFill>
                  <a:srgbClr val="272525"/>
                </a:solidFill>
                <a:latin typeface="Montserrat" pitchFamily="34" charset="0"/>
                <a:ea typeface="Montserrat" pitchFamily="34" charset="-122"/>
                <a:cs typeface="Montserrat" pitchFamily="34" charset="-120"/>
              </a:rPr>
              <a:t>librosa</a:t>
            </a:r>
            <a:pPr algn="l"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 Ses işleme ve analiz için kullanılır.</a:t>
            </a:r>
            <a:endParaRPr lang="en-US" sz="1750" dirty="0"/>
          </a:p>
        </p:txBody>
      </p:sp>
      <p:sp>
        <p:nvSpPr>
          <p:cNvPr id="9" name="Text 6"/>
          <p:cNvSpPr/>
          <p:nvPr/>
        </p:nvSpPr>
        <p:spPr>
          <a:xfrm>
            <a:off x="2115622" y="4535686"/>
            <a:ext cx="10754558" cy="333256"/>
          </a:xfrm>
          <a:prstGeom prst="rect">
            <a:avLst/>
          </a:prstGeom>
          <a:noFill/>
          <a:ln/>
        </p:spPr>
        <p:txBody>
          <a:bodyPr wrap="none" rtlCol="0" anchor="t"/>
          <a:lstStyle/>
          <a:p>
            <a:pPr algn="l" marL="342900" indent="-342900">
              <a:lnSpc>
                <a:spcPts val="2624"/>
              </a:lnSpc>
              <a:buSzPct val="100000"/>
              <a:buChar char="•"/>
            </a:pPr>
            <a:r>
              <a:rPr lang="en-US" sz="1750" b="1" dirty="0">
                <a:solidFill>
                  <a:srgbClr val="272525"/>
                </a:solidFill>
                <a:latin typeface="Montserrat" pitchFamily="34" charset="0"/>
                <a:ea typeface="Montserrat" pitchFamily="34" charset="-122"/>
                <a:cs typeface="Montserrat" pitchFamily="34" charset="-120"/>
              </a:rPr>
              <a:t>seaborn</a:t>
            </a:r>
            <a:pPr algn="l"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 Veri görselleştirme için kullanılır.</a:t>
            </a:r>
            <a:endParaRPr lang="en-US" sz="1750" dirty="0"/>
          </a:p>
        </p:txBody>
      </p:sp>
      <p:sp>
        <p:nvSpPr>
          <p:cNvPr id="10" name="Text 7"/>
          <p:cNvSpPr/>
          <p:nvPr/>
        </p:nvSpPr>
        <p:spPr>
          <a:xfrm>
            <a:off x="2115622" y="4946690"/>
            <a:ext cx="10754558" cy="333256"/>
          </a:xfrm>
          <a:prstGeom prst="rect">
            <a:avLst/>
          </a:prstGeom>
          <a:noFill/>
          <a:ln/>
        </p:spPr>
        <p:txBody>
          <a:bodyPr wrap="none" rtlCol="0" anchor="t"/>
          <a:lstStyle/>
          <a:p>
            <a:pPr algn="l" marL="342900" indent="-342900">
              <a:lnSpc>
                <a:spcPts val="2624"/>
              </a:lnSpc>
              <a:buSzPct val="100000"/>
              <a:buChar char="•"/>
            </a:pPr>
            <a:r>
              <a:rPr lang="en-US" sz="1750" b="1" dirty="0">
                <a:solidFill>
                  <a:srgbClr val="272525"/>
                </a:solidFill>
                <a:latin typeface="Montserrat" pitchFamily="34" charset="0"/>
                <a:ea typeface="Montserrat" pitchFamily="34" charset="-122"/>
                <a:cs typeface="Montserrat" pitchFamily="34" charset="-120"/>
              </a:rPr>
              <a:t>matplotlib</a:t>
            </a:r>
            <a:pPr algn="l"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 Grafik çizimleri için kullanılır.</a:t>
            </a:r>
            <a:endParaRPr lang="en-US" sz="1750" dirty="0"/>
          </a:p>
        </p:txBody>
      </p:sp>
      <p:sp>
        <p:nvSpPr>
          <p:cNvPr id="11" name="Text 8"/>
          <p:cNvSpPr/>
          <p:nvPr/>
        </p:nvSpPr>
        <p:spPr>
          <a:xfrm>
            <a:off x="2115622" y="5357693"/>
            <a:ext cx="10754558" cy="333256"/>
          </a:xfrm>
          <a:prstGeom prst="rect">
            <a:avLst/>
          </a:prstGeom>
          <a:noFill/>
          <a:ln/>
        </p:spPr>
        <p:txBody>
          <a:bodyPr wrap="none" rtlCol="0" anchor="t"/>
          <a:lstStyle/>
          <a:p>
            <a:pPr algn="l" marL="342900" indent="-342900">
              <a:lnSpc>
                <a:spcPts val="2624"/>
              </a:lnSpc>
              <a:buSzPct val="100000"/>
              <a:buChar char="•"/>
            </a:pPr>
            <a:r>
              <a:rPr lang="en-US" sz="1750" b="1" dirty="0">
                <a:solidFill>
                  <a:srgbClr val="272525"/>
                </a:solidFill>
                <a:latin typeface="Montserrat" pitchFamily="34" charset="0"/>
                <a:ea typeface="Montserrat" pitchFamily="34" charset="-122"/>
                <a:cs typeface="Montserrat" pitchFamily="34" charset="-120"/>
              </a:rPr>
              <a:t>scikit-learn</a:t>
            </a:r>
            <a:pPr algn="l"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 Makine öğrenmesi algoritmaları ve veri işleme araçları içerir.</a:t>
            </a:r>
            <a:endParaRPr lang="en-US" sz="1750" dirty="0"/>
          </a:p>
        </p:txBody>
      </p:sp>
      <p:sp>
        <p:nvSpPr>
          <p:cNvPr id="12" name="Text 9"/>
          <p:cNvSpPr/>
          <p:nvPr/>
        </p:nvSpPr>
        <p:spPr>
          <a:xfrm>
            <a:off x="2115622" y="5768697"/>
            <a:ext cx="10754558" cy="333256"/>
          </a:xfrm>
          <a:prstGeom prst="rect">
            <a:avLst/>
          </a:prstGeom>
          <a:noFill/>
          <a:ln/>
        </p:spPr>
        <p:txBody>
          <a:bodyPr wrap="none" rtlCol="0" anchor="t"/>
          <a:lstStyle/>
          <a:p>
            <a:pPr algn="l" marL="342900" indent="-342900">
              <a:lnSpc>
                <a:spcPts val="2624"/>
              </a:lnSpc>
              <a:buSzPct val="100000"/>
              <a:buChar char="•"/>
            </a:pPr>
            <a:r>
              <a:rPr lang="en-US" sz="1750" b="1" dirty="0">
                <a:solidFill>
                  <a:srgbClr val="272525"/>
                </a:solidFill>
                <a:latin typeface="Montserrat" pitchFamily="34" charset="0"/>
                <a:ea typeface="Montserrat" pitchFamily="34" charset="-122"/>
                <a:cs typeface="Montserrat" pitchFamily="34" charset="-120"/>
              </a:rPr>
              <a:t>IPython.display</a:t>
            </a:r>
            <a:pPr algn="l"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 Jupyter Notebooks'ta ses ve diğer medyaları oynatmak için kullanılır.</a:t>
            </a:r>
            <a:endParaRPr lang="en-US" sz="1750" dirty="0"/>
          </a:p>
        </p:txBody>
      </p:sp>
      <p:sp>
        <p:nvSpPr>
          <p:cNvPr id="13" name="Text 10"/>
          <p:cNvSpPr/>
          <p:nvPr/>
        </p:nvSpPr>
        <p:spPr>
          <a:xfrm>
            <a:off x="2115622" y="6179701"/>
            <a:ext cx="10754558" cy="333256"/>
          </a:xfrm>
          <a:prstGeom prst="rect">
            <a:avLst/>
          </a:prstGeom>
          <a:noFill/>
          <a:ln/>
        </p:spPr>
        <p:txBody>
          <a:bodyPr wrap="none" rtlCol="0" anchor="t"/>
          <a:lstStyle/>
          <a:p>
            <a:pPr algn="l" marL="342900" indent="-342900">
              <a:lnSpc>
                <a:spcPts val="2624"/>
              </a:lnSpc>
              <a:buSzPct val="100000"/>
              <a:buChar char="•"/>
            </a:pPr>
            <a:r>
              <a:rPr lang="en-US" sz="1750" b="1" dirty="0">
                <a:solidFill>
                  <a:srgbClr val="272525"/>
                </a:solidFill>
                <a:latin typeface="Montserrat" pitchFamily="34" charset="0"/>
                <a:ea typeface="Montserrat" pitchFamily="34" charset="-122"/>
                <a:cs typeface="Montserrat" pitchFamily="34" charset="-120"/>
              </a:rPr>
              <a:t>tensorflow</a:t>
            </a:r>
            <a:pPr algn="l"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 ve </a:t>
            </a:r>
            <a:pPr algn="l" indent="0" marL="0">
              <a:lnSpc>
                <a:spcPts val="2624"/>
              </a:lnSpc>
              <a:buNone/>
            </a:pPr>
            <a:r>
              <a:rPr lang="en-US" sz="1750" b="1" dirty="0">
                <a:solidFill>
                  <a:srgbClr val="272525"/>
                </a:solidFill>
                <a:latin typeface="Montserrat" pitchFamily="34" charset="0"/>
                <a:ea typeface="Montserrat" pitchFamily="34" charset="-122"/>
                <a:cs typeface="Montserrat" pitchFamily="34" charset="-120"/>
              </a:rPr>
              <a:t>keras</a:t>
            </a:r>
            <a:pPr algn="l"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 Derin öğrenme modelleri oluşturmak ve eğitmek için kullanılır.</a:t>
            </a:r>
            <a:endParaRPr lang="en-US" sz="1750"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748665" y="699849"/>
            <a:ext cx="7250311" cy="906304"/>
          </a:xfrm>
          <a:prstGeom prst="rect">
            <a:avLst/>
          </a:prstGeom>
          <a:noFill/>
          <a:ln/>
        </p:spPr>
        <p:txBody>
          <a:bodyPr wrap="none" rtlCol="0" anchor="t"/>
          <a:lstStyle/>
          <a:p>
            <a:pPr indent="0" marL="0">
              <a:lnSpc>
                <a:spcPts val="7136"/>
              </a:lnSpc>
              <a:buNone/>
            </a:pPr>
            <a:r>
              <a:rPr lang="en-US" sz="5709" b="1" dirty="0">
                <a:solidFill>
                  <a:srgbClr val="396AF1"/>
                </a:solidFill>
                <a:latin typeface="Barlow" pitchFamily="34" charset="0"/>
                <a:ea typeface="Barlow" pitchFamily="34" charset="-122"/>
                <a:cs typeface="Barlow" pitchFamily="34" charset="-120"/>
              </a:rPr>
              <a:t>Librosa Kütüphanesi</a:t>
            </a:r>
            <a:endParaRPr lang="en-US" sz="5709" dirty="0"/>
          </a:p>
        </p:txBody>
      </p:sp>
      <p:sp>
        <p:nvSpPr>
          <p:cNvPr id="6" name="Text 2"/>
          <p:cNvSpPr/>
          <p:nvPr/>
        </p:nvSpPr>
        <p:spPr>
          <a:xfrm>
            <a:off x="748665" y="1905595"/>
            <a:ext cx="7646670" cy="1197769"/>
          </a:xfrm>
          <a:prstGeom prst="rect">
            <a:avLst/>
          </a:prstGeom>
          <a:noFill/>
          <a:ln/>
        </p:spPr>
        <p:txBody>
          <a:bodyPr wrap="square" rtlCol="0" anchor="t"/>
          <a:lstStyle/>
          <a:p>
            <a:pPr indent="0" marL="0">
              <a:lnSpc>
                <a:spcPts val="2358"/>
              </a:lnSpc>
              <a:buNone/>
            </a:pPr>
            <a:r>
              <a:rPr lang="en-US" sz="1572" dirty="0">
                <a:solidFill>
                  <a:srgbClr val="272525"/>
                </a:solidFill>
                <a:latin typeface="Montserrat" pitchFamily="34" charset="0"/>
                <a:ea typeface="Montserrat" pitchFamily="34" charset="-122"/>
                <a:cs typeface="Montserrat" pitchFamily="34" charset="-120"/>
              </a:rPr>
              <a:t>Librosa, Python dilinde yazılmış, ses analizi ve işleme için kullanılan bir kütüphanedir. Ses dosyalarını yüklemek, özellikler çıkarmak ve görselleştirmek için kullanılır. Bu proje kapsamında, ses verilerini işlemek ve analiz etmek için oldukça kritik bir rol oynamaktadır.</a:t>
            </a:r>
            <a:endParaRPr lang="en-US" sz="1572" dirty="0"/>
          </a:p>
        </p:txBody>
      </p:sp>
      <p:sp>
        <p:nvSpPr>
          <p:cNvPr id="7" name="Text 3"/>
          <p:cNvSpPr/>
          <p:nvPr/>
        </p:nvSpPr>
        <p:spPr>
          <a:xfrm>
            <a:off x="748665" y="3402806"/>
            <a:ext cx="4249936" cy="394097"/>
          </a:xfrm>
          <a:prstGeom prst="rect">
            <a:avLst/>
          </a:prstGeom>
          <a:noFill/>
          <a:ln/>
        </p:spPr>
        <p:txBody>
          <a:bodyPr wrap="none" rtlCol="0" anchor="t"/>
          <a:lstStyle/>
          <a:p>
            <a:pPr indent="0" marL="0">
              <a:lnSpc>
                <a:spcPts val="3103"/>
              </a:lnSpc>
              <a:buNone/>
            </a:pPr>
            <a:r>
              <a:rPr lang="en-US" sz="2482" b="1" dirty="0">
                <a:solidFill>
                  <a:srgbClr val="396AF1"/>
                </a:solidFill>
                <a:latin typeface="Barlow" pitchFamily="34" charset="0"/>
                <a:ea typeface="Barlow" pitchFamily="34" charset="-122"/>
                <a:cs typeface="Barlow" pitchFamily="34" charset="-120"/>
              </a:rPr>
              <a:t>Librosa'nın Projedeki Kullanımı</a:t>
            </a:r>
            <a:endParaRPr lang="en-US" sz="2482" dirty="0"/>
          </a:p>
        </p:txBody>
      </p:sp>
      <p:sp>
        <p:nvSpPr>
          <p:cNvPr id="8" name="Text 4"/>
          <p:cNvSpPr/>
          <p:nvPr/>
        </p:nvSpPr>
        <p:spPr>
          <a:xfrm>
            <a:off x="1067991" y="4096345"/>
            <a:ext cx="7327344" cy="598884"/>
          </a:xfrm>
          <a:prstGeom prst="rect">
            <a:avLst/>
          </a:prstGeom>
          <a:noFill/>
          <a:ln/>
        </p:spPr>
        <p:txBody>
          <a:bodyPr wrap="square" rtlCol="0" anchor="t"/>
          <a:lstStyle/>
          <a:p>
            <a:pPr algn="l" marL="342900" indent="-342900">
              <a:lnSpc>
                <a:spcPts val="2358"/>
              </a:lnSpc>
              <a:buSzPct val="100000"/>
              <a:buFont typeface="+mj-lt"/>
              <a:buAutoNum type="arabicPeriod" startAt="1"/>
            </a:pPr>
            <a:r>
              <a:rPr lang="en-US" sz="1572" dirty="0">
                <a:solidFill>
                  <a:srgbClr val="272525"/>
                </a:solidFill>
                <a:latin typeface="Montserrat" pitchFamily="34" charset="0"/>
                <a:ea typeface="Montserrat" pitchFamily="34" charset="-122"/>
                <a:cs typeface="Montserrat" pitchFamily="34" charset="-120"/>
              </a:rPr>
              <a:t>Ses Verilerinin Yüklenmesi ve Görselleştirilmesi</a:t>
            </a:r>
            <a:pPr algn="l" indent="0" marL="0">
              <a:lnSpc>
                <a:spcPts val="2358"/>
              </a:lnSpc>
              <a:buNone/>
            </a:pPr>
            <a:r>
              <a:rPr lang="en-US" sz="1572" dirty="0">
                <a:solidFill>
                  <a:srgbClr val="272525"/>
                </a:solidFill>
                <a:latin typeface="Montserrat" pitchFamily="34" charset="0"/>
                <a:ea typeface="Montserrat" pitchFamily="34" charset="-122"/>
                <a:cs typeface="Montserrat" pitchFamily="34" charset="-120"/>
              </a:rPr>
              <a:t>
</a:t>
            </a:r>
            <a:endParaRPr lang="en-US" sz="1572" dirty="0"/>
          </a:p>
        </p:txBody>
      </p:sp>
      <p:sp>
        <p:nvSpPr>
          <p:cNvPr id="9" name="Text 5"/>
          <p:cNvSpPr/>
          <p:nvPr/>
        </p:nvSpPr>
        <p:spPr>
          <a:xfrm>
            <a:off x="1067991" y="4765000"/>
            <a:ext cx="7327344" cy="1197769"/>
          </a:xfrm>
          <a:prstGeom prst="rect">
            <a:avLst/>
          </a:prstGeom>
          <a:noFill/>
          <a:ln/>
        </p:spPr>
        <p:txBody>
          <a:bodyPr wrap="square" rtlCol="0" anchor="t"/>
          <a:lstStyle/>
          <a:p>
            <a:pPr algn="l" marL="342900" indent="-342900">
              <a:lnSpc>
                <a:spcPts val="2358"/>
              </a:lnSpc>
              <a:buSzPct val="100000"/>
              <a:buFont typeface="+mj-lt"/>
              <a:buAutoNum type="arabicPeriod" startAt="2"/>
            </a:pPr>
            <a:r>
              <a:rPr lang="en-US" sz="1572" dirty="0">
                <a:solidFill>
                  <a:srgbClr val="272525"/>
                </a:solidFill>
                <a:latin typeface="Montserrat" pitchFamily="34" charset="0"/>
                <a:ea typeface="Montserrat" pitchFamily="34" charset="-122"/>
                <a:cs typeface="Montserrat" pitchFamily="34" charset="-120"/>
              </a:rPr>
              <a:t>Özellik Çıkarma:</a:t>
            </a:r>
            <a:pPr algn="l" indent="0" marL="0">
              <a:lnSpc>
                <a:spcPts val="2358"/>
              </a:lnSpc>
              <a:buNone/>
            </a:pPr>
            <a:r>
              <a:rPr lang="en-US" sz="1572" dirty="0">
                <a:solidFill>
                  <a:srgbClr val="272525"/>
                </a:solidFill>
                <a:latin typeface="Montserrat" pitchFamily="34" charset="0"/>
                <a:ea typeface="Montserrat" pitchFamily="34" charset="-122"/>
                <a:cs typeface="Montserrat" pitchFamily="34" charset="-120"/>
              </a:rPr>
              <a:t>
</a:t>
            </a:r>
            <a:pPr algn="l" indent="0" marL="0">
              <a:lnSpc>
                <a:spcPts val="2358"/>
              </a:lnSpc>
              <a:buNone/>
            </a:pPr>
            <a:r>
              <a:rPr lang="en-US" sz="1572" dirty="0">
                <a:solidFill>
                  <a:srgbClr val="272525"/>
                </a:solidFill>
                <a:latin typeface="Montserrat" pitchFamily="34" charset="0"/>
                <a:ea typeface="Montserrat" pitchFamily="34" charset="-122"/>
                <a:cs typeface="Montserrat" pitchFamily="34" charset="-120"/>
              </a:rPr>
              <a:t>MFCC (Mel-Frekans Kepstrum Katsayıları) : Bu fonksiyon, ses verisinden MFCC özelliklerini çıkarır. MFCC, sesin zaman-frekans özelliklerini temsil eder ve ses sinyalinin karakteristiğini modellemek için kullanılır.</a:t>
            </a:r>
            <a:endParaRPr lang="en-US" sz="1572" dirty="0"/>
          </a:p>
        </p:txBody>
      </p:sp>
      <p:sp>
        <p:nvSpPr>
          <p:cNvPr id="10" name="Text 6"/>
          <p:cNvSpPr/>
          <p:nvPr/>
        </p:nvSpPr>
        <p:spPr>
          <a:xfrm>
            <a:off x="1067991" y="6032540"/>
            <a:ext cx="7327344" cy="1497211"/>
          </a:xfrm>
          <a:prstGeom prst="rect">
            <a:avLst/>
          </a:prstGeom>
          <a:noFill/>
          <a:ln/>
        </p:spPr>
        <p:txBody>
          <a:bodyPr wrap="square" rtlCol="0" anchor="t"/>
          <a:lstStyle/>
          <a:p>
            <a:pPr algn="l" marL="342900" indent="-342900">
              <a:lnSpc>
                <a:spcPts val="2358"/>
              </a:lnSpc>
              <a:buSzPct val="100000"/>
              <a:buFont typeface="+mj-lt"/>
              <a:buAutoNum type="arabicPeriod" startAt="3"/>
            </a:pPr>
            <a:r>
              <a:rPr lang="en-US" sz="1572" dirty="0">
                <a:solidFill>
                  <a:srgbClr val="272525"/>
                </a:solidFill>
                <a:latin typeface="Montserrat" pitchFamily="34" charset="0"/>
                <a:ea typeface="Montserrat" pitchFamily="34" charset="-122"/>
                <a:cs typeface="Montserrat" pitchFamily="34" charset="-120"/>
              </a:rPr>
              <a:t>Ses Verisinin Augmentasyonu (Çoğaltılması):</a:t>
            </a:r>
            <a:pPr algn="l" indent="0" marL="0">
              <a:lnSpc>
                <a:spcPts val="2358"/>
              </a:lnSpc>
              <a:buNone/>
            </a:pPr>
            <a:r>
              <a:rPr lang="en-US" sz="1572" dirty="0">
                <a:solidFill>
                  <a:srgbClr val="272525"/>
                </a:solidFill>
                <a:latin typeface="Montserrat" pitchFamily="34" charset="0"/>
                <a:ea typeface="Montserrat" pitchFamily="34" charset="-122"/>
                <a:cs typeface="Montserrat" pitchFamily="34" charset="-120"/>
              </a:rPr>
              <a:t>
</a:t>
            </a:r>
            <a:pPr algn="l" indent="0" marL="0">
              <a:lnSpc>
                <a:spcPts val="2358"/>
              </a:lnSpc>
              <a:buNone/>
            </a:pPr>
            <a:r>
              <a:rPr lang="en-US" sz="1572" dirty="0">
                <a:solidFill>
                  <a:srgbClr val="272525"/>
                </a:solidFill>
                <a:latin typeface="Montserrat" pitchFamily="34" charset="0"/>
                <a:ea typeface="Montserrat" pitchFamily="34" charset="-122"/>
                <a:cs typeface="Montserrat" pitchFamily="34" charset="-120"/>
              </a:rPr>
              <a:t>Gürültü Eklemek,</a:t>
            </a:r>
            <a:pPr algn="l" indent="0" marL="0">
              <a:lnSpc>
                <a:spcPts val="2358"/>
              </a:lnSpc>
              <a:buNone/>
            </a:pPr>
            <a:r>
              <a:rPr lang="en-US" sz="1572" dirty="0">
                <a:solidFill>
                  <a:srgbClr val="272525"/>
                </a:solidFill>
                <a:latin typeface="Montserrat" pitchFamily="34" charset="0"/>
                <a:ea typeface="Montserrat" pitchFamily="34" charset="-122"/>
                <a:cs typeface="Montserrat" pitchFamily="34" charset="-120"/>
              </a:rPr>
              <a:t>
</a:t>
            </a:r>
            <a:pPr algn="l" indent="0" marL="0">
              <a:lnSpc>
                <a:spcPts val="2358"/>
              </a:lnSpc>
              <a:buNone/>
            </a:pPr>
            <a:r>
              <a:rPr lang="en-US" sz="1572" dirty="0">
                <a:solidFill>
                  <a:srgbClr val="272525"/>
                </a:solidFill>
                <a:latin typeface="Montserrat" pitchFamily="34" charset="0"/>
                <a:ea typeface="Montserrat" pitchFamily="34" charset="-122"/>
                <a:cs typeface="Montserrat" pitchFamily="34" charset="-120"/>
              </a:rPr>
              <a:t>Zaman Uzatması,</a:t>
            </a:r>
            <a:pPr algn="l" indent="0" marL="0">
              <a:lnSpc>
                <a:spcPts val="2358"/>
              </a:lnSpc>
              <a:buNone/>
            </a:pPr>
            <a:r>
              <a:rPr lang="en-US" sz="1572" dirty="0">
                <a:solidFill>
                  <a:srgbClr val="272525"/>
                </a:solidFill>
                <a:latin typeface="Montserrat" pitchFamily="34" charset="0"/>
                <a:ea typeface="Montserrat" pitchFamily="34" charset="-122"/>
                <a:cs typeface="Montserrat" pitchFamily="34" charset="-120"/>
              </a:rPr>
              <a:t>
</a:t>
            </a:r>
            <a:pPr algn="l" indent="0" marL="0">
              <a:lnSpc>
                <a:spcPts val="2358"/>
              </a:lnSpc>
              <a:buNone/>
            </a:pPr>
            <a:r>
              <a:rPr lang="en-US" sz="1572" dirty="0">
                <a:solidFill>
                  <a:srgbClr val="272525"/>
                </a:solidFill>
                <a:latin typeface="Montserrat" pitchFamily="34" charset="0"/>
                <a:ea typeface="Montserrat" pitchFamily="34" charset="-122"/>
                <a:cs typeface="Montserrat" pitchFamily="34" charset="-120"/>
              </a:rPr>
              <a:t>Kaydırma,</a:t>
            </a:r>
            <a:pPr algn="l" indent="0" marL="0">
              <a:lnSpc>
                <a:spcPts val="2358"/>
              </a:lnSpc>
              <a:buNone/>
            </a:pPr>
            <a:r>
              <a:rPr lang="en-US" sz="1572" dirty="0">
                <a:solidFill>
                  <a:srgbClr val="272525"/>
                </a:solidFill>
                <a:latin typeface="Montserrat" pitchFamily="34" charset="0"/>
                <a:ea typeface="Montserrat" pitchFamily="34" charset="-122"/>
                <a:cs typeface="Montserrat" pitchFamily="34" charset="-120"/>
              </a:rPr>
              <a:t>
</a:t>
            </a:r>
            <a:pPr algn="l" indent="0" marL="0">
              <a:lnSpc>
                <a:spcPts val="2358"/>
              </a:lnSpc>
              <a:buNone/>
            </a:pPr>
            <a:r>
              <a:rPr lang="en-US" sz="1572" dirty="0">
                <a:solidFill>
                  <a:srgbClr val="272525"/>
                </a:solidFill>
                <a:latin typeface="Montserrat" pitchFamily="34" charset="0"/>
                <a:ea typeface="Montserrat" pitchFamily="34" charset="-122"/>
                <a:cs typeface="Montserrat" pitchFamily="34" charset="-120"/>
              </a:rPr>
              <a:t>Perde Kaydırma</a:t>
            </a:r>
            <a:endParaRPr lang="en-US" sz="1572"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1208365"/>
            <a:ext cx="5847278" cy="730806"/>
          </a:xfrm>
          <a:prstGeom prst="rect">
            <a:avLst/>
          </a:prstGeom>
          <a:noFill/>
          <a:ln/>
        </p:spPr>
        <p:txBody>
          <a:bodyPr wrap="none" rtlCol="0" anchor="t"/>
          <a:lstStyle/>
          <a:p>
            <a:pPr indent="0" marL="0">
              <a:lnSpc>
                <a:spcPts val="5755"/>
              </a:lnSpc>
              <a:buNone/>
            </a:pPr>
            <a:r>
              <a:rPr lang="en-US" sz="4604" b="1" dirty="0">
                <a:solidFill>
                  <a:srgbClr val="396AF1"/>
                </a:solidFill>
                <a:latin typeface="Barlow" pitchFamily="34" charset="0"/>
                <a:ea typeface="Barlow" pitchFamily="34" charset="-122"/>
                <a:cs typeface="Barlow" pitchFamily="34" charset="-120"/>
              </a:rPr>
              <a:t>Model</a:t>
            </a:r>
            <a:endParaRPr lang="en-US" sz="4604" dirty="0"/>
          </a:p>
        </p:txBody>
      </p:sp>
      <p:sp>
        <p:nvSpPr>
          <p:cNvPr id="6" name="Text 2"/>
          <p:cNvSpPr/>
          <p:nvPr/>
        </p:nvSpPr>
        <p:spPr>
          <a:xfrm>
            <a:off x="833199" y="2272427"/>
            <a:ext cx="7477601" cy="333256"/>
          </a:xfrm>
          <a:prstGeom prst="rect">
            <a:avLst/>
          </a:prstGeom>
          <a:noFill/>
          <a:ln/>
        </p:spPr>
        <p:txBody>
          <a:bodyPr wrap="none" rtlCol="0" anchor="t"/>
          <a:lstStyle/>
          <a:p>
            <a:pPr indent="0" marL="0">
              <a:lnSpc>
                <a:spcPts val="2624"/>
              </a:lnSpc>
              <a:buNone/>
            </a:pPr>
            <a:r>
              <a:rPr lang="en-US" sz="1750" b="1" dirty="0">
                <a:solidFill>
                  <a:srgbClr val="272525"/>
                </a:solidFill>
                <a:latin typeface="Montserrat" pitchFamily="34" charset="0"/>
                <a:ea typeface="Montserrat" pitchFamily="34" charset="-122"/>
                <a:cs typeface="Montserrat" pitchFamily="34" charset="-120"/>
              </a:rPr>
              <a:t>Model Mimarisi:</a:t>
            </a:r>
            <a:endParaRPr lang="en-US" sz="1750" dirty="0"/>
          </a:p>
        </p:txBody>
      </p:sp>
      <p:sp>
        <p:nvSpPr>
          <p:cNvPr id="7" name="Text 3"/>
          <p:cNvSpPr/>
          <p:nvPr/>
        </p:nvSpPr>
        <p:spPr>
          <a:xfrm>
            <a:off x="1188601" y="2855595"/>
            <a:ext cx="7122200" cy="1333024"/>
          </a:xfrm>
          <a:prstGeom prst="rect">
            <a:avLst/>
          </a:prstGeom>
          <a:noFill/>
          <a:ln/>
        </p:spPr>
        <p:txBody>
          <a:bodyPr wrap="square" rtlCol="0" anchor="t"/>
          <a:lstStyle/>
          <a:p>
            <a:pPr algn="l" marL="342900" indent="-342900">
              <a:lnSpc>
                <a:spcPts val="2624"/>
              </a:lnSpc>
              <a:buSzPct val="100000"/>
              <a:buChar char="•"/>
            </a:pPr>
            <a:r>
              <a:rPr lang="en-US" sz="1750" b="1" dirty="0">
                <a:solidFill>
                  <a:srgbClr val="272525"/>
                </a:solidFill>
                <a:latin typeface="Montserrat" pitchFamily="34" charset="0"/>
                <a:ea typeface="Montserrat" pitchFamily="34" charset="-122"/>
                <a:cs typeface="Montserrat" pitchFamily="34" charset="-120"/>
              </a:rPr>
              <a:t>Bidirectional LSTM:</a:t>
            </a:r>
            <a:pPr algn="l"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 LSTM (Uzun Kısa Süreli Bellek) hücreleri kullanılarak oluşturulan iki yönlü (bidirectional) bir model. Bu yapı, hem geçmiş hem de gelecek bilgilerini dikkate alarak daha doğru tahminler yapar.</a:t>
            </a:r>
            <a:endParaRPr lang="en-US" sz="1750" dirty="0"/>
          </a:p>
        </p:txBody>
      </p:sp>
      <p:sp>
        <p:nvSpPr>
          <p:cNvPr id="8" name="Text 4"/>
          <p:cNvSpPr/>
          <p:nvPr/>
        </p:nvSpPr>
        <p:spPr>
          <a:xfrm>
            <a:off x="833199" y="4438531"/>
            <a:ext cx="7477601" cy="999768"/>
          </a:xfrm>
          <a:prstGeom prst="rect">
            <a:avLst/>
          </a:prstGeom>
          <a:noFill/>
          <a:ln/>
        </p:spPr>
        <p:txBody>
          <a:bodyPr wrap="square" rtlCol="0" anchor="t"/>
          <a:lstStyle/>
          <a:p>
            <a:pPr indent="0" marL="0">
              <a:lnSpc>
                <a:spcPts val="2624"/>
              </a:lnSpc>
              <a:buNone/>
            </a:pPr>
            <a:r>
              <a:rPr lang="en-US" sz="1750" b="1" dirty="0">
                <a:solidFill>
                  <a:srgbClr val="272525"/>
                </a:solidFill>
                <a:latin typeface="Montserrat" pitchFamily="34" charset="0"/>
                <a:ea typeface="Montserrat" pitchFamily="34" charset="-122"/>
                <a:cs typeface="Montserrat" pitchFamily="34" charset="-120"/>
              </a:rPr>
              <a:t>Neden LSTM?</a:t>
            </a:r>
            <a:pPr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 LSTM, zaman serisi verilerindeki uzun süreli bağımlılıkları öğrenmede etkilidir ve bu yüzden ses verileri gibi zamanla değişen veriler için uygundur.</a:t>
            </a:r>
            <a:endParaRPr lang="en-US" sz="1750" dirty="0"/>
          </a:p>
        </p:txBody>
      </p:sp>
      <p:sp>
        <p:nvSpPr>
          <p:cNvPr id="9" name="Text 5"/>
          <p:cNvSpPr/>
          <p:nvPr/>
        </p:nvSpPr>
        <p:spPr>
          <a:xfrm>
            <a:off x="833199" y="5688211"/>
            <a:ext cx="7477601" cy="1333024"/>
          </a:xfrm>
          <a:prstGeom prst="rect">
            <a:avLst/>
          </a:prstGeom>
          <a:noFill/>
          <a:ln/>
        </p:spPr>
        <p:txBody>
          <a:bodyPr wrap="square" rtlCol="0" anchor="t"/>
          <a:lstStyle/>
          <a:p>
            <a:pPr indent="0" marL="0">
              <a:lnSpc>
                <a:spcPts val="2624"/>
              </a:lnSpc>
              <a:buNone/>
            </a:pPr>
            <a:r>
              <a:rPr lang="en-US" sz="1750" b="1" dirty="0">
                <a:solidFill>
                  <a:srgbClr val="272525"/>
                </a:solidFill>
                <a:latin typeface="Montserrat" pitchFamily="34" charset="0"/>
                <a:ea typeface="Montserrat" pitchFamily="34" charset="-122"/>
                <a:cs typeface="Montserrat" pitchFamily="34" charset="-120"/>
              </a:rPr>
              <a:t>Optimizasyon:</a:t>
            </a:r>
            <a:pPr indent="0" marL="0">
              <a:lnSpc>
                <a:spcPts val="2624"/>
              </a:lnSpc>
              <a:buNone/>
            </a:pPr>
            <a:r>
              <a:rPr lang="en-US" sz="1750" dirty="0">
                <a:solidFill>
                  <a:srgbClr val="272525"/>
                </a:solidFill>
                <a:latin typeface="Montserrat" pitchFamily="34" charset="0"/>
                <a:ea typeface="Montserrat" pitchFamily="34" charset="-122"/>
                <a:cs typeface="Montserrat" pitchFamily="34" charset="-120"/>
              </a:rPr>
              <a:t> Adam optimizatörü kullanıldı çünkü Adam, diğer optimizasyon algoritmalarına göre genellikle daha hızlı ve daha verimli çalışır, özellikle büyük veri kümelerinde ve karmaşık modellerde.</a:t>
            </a:r>
            <a:endParaRPr lang="en-US" sz="1750"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2130385"/>
            <a:ext cx="6349365" cy="730806"/>
          </a:xfrm>
          <a:prstGeom prst="rect">
            <a:avLst/>
          </a:prstGeom>
          <a:noFill/>
          <a:ln/>
        </p:spPr>
        <p:txBody>
          <a:bodyPr wrap="none" rtlCol="0" anchor="t"/>
          <a:lstStyle/>
          <a:p>
            <a:pPr indent="0" marL="0">
              <a:lnSpc>
                <a:spcPts val="5755"/>
              </a:lnSpc>
              <a:buNone/>
            </a:pPr>
            <a:r>
              <a:rPr lang="en-US" sz="4604" b="1" dirty="0">
                <a:solidFill>
                  <a:srgbClr val="396AF1"/>
                </a:solidFill>
                <a:latin typeface="Barlow" pitchFamily="34" charset="0"/>
                <a:ea typeface="Barlow" pitchFamily="34" charset="-122"/>
                <a:cs typeface="Barlow" pitchFamily="34" charset="-120"/>
              </a:rPr>
              <a:t>Eğitim ve Değerlendirme</a:t>
            </a:r>
            <a:endParaRPr lang="en-US" sz="4604" dirty="0"/>
          </a:p>
        </p:txBody>
      </p:sp>
      <p:sp>
        <p:nvSpPr>
          <p:cNvPr id="5" name="Text 2"/>
          <p:cNvSpPr/>
          <p:nvPr/>
        </p:nvSpPr>
        <p:spPr>
          <a:xfrm>
            <a:off x="1760220" y="3194447"/>
            <a:ext cx="11109960" cy="333256"/>
          </a:xfrm>
          <a:prstGeom prst="rect">
            <a:avLst/>
          </a:prstGeom>
          <a:noFill/>
          <a:ln/>
        </p:spPr>
        <p:txBody>
          <a:bodyPr wrap="none" rtlCol="0" anchor="t"/>
          <a:lstStyle/>
          <a:p>
            <a:pPr indent="0" marL="0">
              <a:lnSpc>
                <a:spcPts val="2624"/>
              </a:lnSpc>
              <a:buNone/>
            </a:pPr>
            <a:r>
              <a:rPr lang="en-US" sz="1750" b="1" dirty="0">
                <a:solidFill>
                  <a:srgbClr val="272525"/>
                </a:solidFill>
                <a:latin typeface="Montserrat" pitchFamily="34" charset="0"/>
                <a:ea typeface="Montserrat" pitchFamily="34" charset="-122"/>
                <a:cs typeface="Montserrat" pitchFamily="34" charset="-120"/>
              </a:rPr>
              <a:t>Eğitim Süreci:</a:t>
            </a:r>
            <a:endParaRPr lang="en-US" sz="1750" dirty="0"/>
          </a:p>
        </p:txBody>
      </p:sp>
      <p:sp>
        <p:nvSpPr>
          <p:cNvPr id="6" name="Text 3"/>
          <p:cNvSpPr/>
          <p:nvPr/>
        </p:nvSpPr>
        <p:spPr>
          <a:xfrm>
            <a:off x="2115622" y="3777615"/>
            <a:ext cx="10754558" cy="333256"/>
          </a:xfrm>
          <a:prstGeom prst="rect">
            <a:avLst/>
          </a:prstGeom>
          <a:noFill/>
          <a:ln/>
        </p:spPr>
        <p:txBody>
          <a:bodyPr wrap="none" rtlCol="0" anchor="t"/>
          <a:lstStyle/>
          <a:p>
            <a:pPr algn="l" marL="342900" indent="-342900">
              <a:lnSpc>
                <a:spcPts val="2624"/>
              </a:lnSpc>
              <a:buSzPct val="100000"/>
              <a:buChar char="•"/>
            </a:pPr>
            <a:r>
              <a:rPr lang="en-US" sz="1750" dirty="0">
                <a:solidFill>
                  <a:srgbClr val="272525"/>
                </a:solidFill>
                <a:latin typeface="Montserrat" pitchFamily="34" charset="0"/>
                <a:ea typeface="Montserrat" pitchFamily="34" charset="-122"/>
                <a:cs typeface="Montserrat" pitchFamily="34" charset="-120"/>
              </a:rPr>
              <a:t>Model, duygusal durum ve yoğunluk tahmini için iki farklı çıktı katmanı ile eğitildi.</a:t>
            </a:r>
            <a:endParaRPr lang="en-US" sz="1750" dirty="0"/>
          </a:p>
        </p:txBody>
      </p:sp>
      <p:sp>
        <p:nvSpPr>
          <p:cNvPr id="7" name="Text 4"/>
          <p:cNvSpPr/>
          <p:nvPr/>
        </p:nvSpPr>
        <p:spPr>
          <a:xfrm>
            <a:off x="2115622" y="4188619"/>
            <a:ext cx="10754558" cy="333256"/>
          </a:xfrm>
          <a:prstGeom prst="rect">
            <a:avLst/>
          </a:prstGeom>
          <a:noFill/>
          <a:ln/>
        </p:spPr>
        <p:txBody>
          <a:bodyPr wrap="none" rtlCol="0" anchor="t"/>
          <a:lstStyle/>
          <a:p>
            <a:pPr algn="l" marL="342900" indent="-342900">
              <a:lnSpc>
                <a:spcPts val="2624"/>
              </a:lnSpc>
              <a:buSzPct val="100000"/>
              <a:buChar char="•"/>
            </a:pPr>
            <a:r>
              <a:rPr lang="en-US" sz="1750" dirty="0">
                <a:solidFill>
                  <a:srgbClr val="272525"/>
                </a:solidFill>
                <a:latin typeface="Montserrat" pitchFamily="34" charset="0"/>
                <a:ea typeface="Montserrat" pitchFamily="34" charset="-122"/>
                <a:cs typeface="Montserrat" pitchFamily="34" charset="-120"/>
              </a:rPr>
              <a:t>Eğitim sırasında erken durdurma ve öğrenme oranını azaltma gibi yöntemler kullanıldı.</a:t>
            </a:r>
            <a:endParaRPr lang="en-US" sz="1750" dirty="0"/>
          </a:p>
        </p:txBody>
      </p:sp>
      <p:sp>
        <p:nvSpPr>
          <p:cNvPr id="8" name="Text 5"/>
          <p:cNvSpPr/>
          <p:nvPr/>
        </p:nvSpPr>
        <p:spPr>
          <a:xfrm>
            <a:off x="1760220" y="4771787"/>
            <a:ext cx="11109960" cy="333256"/>
          </a:xfrm>
          <a:prstGeom prst="rect">
            <a:avLst/>
          </a:prstGeom>
          <a:noFill/>
          <a:ln/>
        </p:spPr>
        <p:txBody>
          <a:bodyPr wrap="none" rtlCol="0" anchor="t"/>
          <a:lstStyle/>
          <a:p>
            <a:pPr indent="0" marL="0">
              <a:lnSpc>
                <a:spcPts val="2624"/>
              </a:lnSpc>
              <a:buNone/>
            </a:pPr>
            <a:r>
              <a:rPr lang="en-US" sz="1750" b="1" dirty="0">
                <a:solidFill>
                  <a:srgbClr val="272525"/>
                </a:solidFill>
                <a:latin typeface="Montserrat" pitchFamily="34" charset="0"/>
                <a:ea typeface="Montserrat" pitchFamily="34" charset="-122"/>
                <a:cs typeface="Montserrat" pitchFamily="34" charset="-120"/>
              </a:rPr>
              <a:t>Sonuçlar:</a:t>
            </a:r>
            <a:endParaRPr lang="en-US" sz="1750" dirty="0"/>
          </a:p>
        </p:txBody>
      </p:sp>
      <p:sp>
        <p:nvSpPr>
          <p:cNvPr id="9" name="Text 6"/>
          <p:cNvSpPr/>
          <p:nvPr/>
        </p:nvSpPr>
        <p:spPr>
          <a:xfrm>
            <a:off x="2115622" y="5354955"/>
            <a:ext cx="10754558" cy="333256"/>
          </a:xfrm>
          <a:prstGeom prst="rect">
            <a:avLst/>
          </a:prstGeom>
          <a:noFill/>
          <a:ln/>
        </p:spPr>
        <p:txBody>
          <a:bodyPr wrap="none" rtlCol="0" anchor="t"/>
          <a:lstStyle/>
          <a:p>
            <a:pPr algn="l" marL="342900" indent="-342900">
              <a:lnSpc>
                <a:spcPts val="2624"/>
              </a:lnSpc>
              <a:buSzPct val="100000"/>
              <a:buChar char="•"/>
            </a:pPr>
            <a:r>
              <a:rPr lang="en-US" sz="1750" dirty="0">
                <a:solidFill>
                  <a:srgbClr val="272525"/>
                </a:solidFill>
                <a:latin typeface="Montserrat" pitchFamily="34" charset="0"/>
                <a:ea typeface="Montserrat" pitchFamily="34" charset="-122"/>
                <a:cs typeface="Montserrat" pitchFamily="34" charset="-120"/>
              </a:rPr>
              <a:t>Eğitim ve test verileri üzerindeki doğruluk ve kayıp grafikleri incelendi.</a:t>
            </a:r>
            <a:endParaRPr lang="en-US" sz="1750" dirty="0"/>
          </a:p>
        </p:txBody>
      </p:sp>
      <p:sp>
        <p:nvSpPr>
          <p:cNvPr id="10" name="Text 7"/>
          <p:cNvSpPr/>
          <p:nvPr/>
        </p:nvSpPr>
        <p:spPr>
          <a:xfrm>
            <a:off x="2115622" y="5765959"/>
            <a:ext cx="10754558" cy="333256"/>
          </a:xfrm>
          <a:prstGeom prst="rect">
            <a:avLst/>
          </a:prstGeom>
          <a:noFill/>
          <a:ln/>
        </p:spPr>
        <p:txBody>
          <a:bodyPr wrap="none" rtlCol="0" anchor="t"/>
          <a:lstStyle/>
          <a:p>
            <a:pPr algn="l" marL="342900" indent="-342900">
              <a:lnSpc>
                <a:spcPts val="2624"/>
              </a:lnSpc>
              <a:buSzPct val="100000"/>
              <a:buChar char="•"/>
            </a:pPr>
            <a:r>
              <a:rPr lang="en-US" sz="1750" dirty="0">
                <a:solidFill>
                  <a:srgbClr val="272525"/>
                </a:solidFill>
                <a:latin typeface="Montserrat" pitchFamily="34" charset="0"/>
                <a:ea typeface="Montserrat" pitchFamily="34" charset="-122"/>
                <a:cs typeface="Montserrat" pitchFamily="34" charset="-120"/>
              </a:rPr>
              <a:t>Modelin performansı sınıflandırma raporu ile değerlendirildi.</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2024-06-12T15:05:05Z</dcterms:created>
  <dcterms:modified xsi:type="dcterms:W3CDTF">2024-06-12T15:05:05Z</dcterms:modified>
</cp:coreProperties>
</file>